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5" r:id="rId3"/>
    <p:sldId id="272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4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3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6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0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1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2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2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5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9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October 20,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0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October 20,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‹N°›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0675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bestan.fr/" TargetMode="External"/><Relationship Id="rId2" Type="http://schemas.openxmlformats.org/officeDocument/2006/relationships/hyperlink" Target="https://www.astrolabe.coo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rcoop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habits, arbre, personne, chaussures&#10;&#10;Description générée automatiquement">
            <a:extLst>
              <a:ext uri="{FF2B5EF4-FFF2-40B4-BE49-F238E27FC236}">
                <a16:creationId xmlns:a16="http://schemas.microsoft.com/office/drawing/2014/main" id="{6F6496C5-C412-5143-AF28-B4A6CA823B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5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46648D-2B2A-C2A1-2349-B98CAE4E1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5659523"/>
            <a:ext cx="9448800" cy="429904"/>
          </a:xfrm>
        </p:spPr>
        <p:txBody>
          <a:bodyPr>
            <a:normAutofit fontScale="92500"/>
          </a:bodyPr>
          <a:lstStyle/>
          <a:p>
            <a:pPr algn="l"/>
            <a:r>
              <a:rPr lang="fr-FR" sz="1800" dirty="0">
                <a:solidFill>
                  <a:schemeClr val="bg1"/>
                </a:solidFill>
              </a:rPr>
              <a:t>Ce que nous avons envie de partager avec vous 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B8C437-C821-1D64-E82B-02BFA36A1D80}"/>
              </a:ext>
            </a:extLst>
          </p:cNvPr>
          <p:cNvSpPr/>
          <p:nvPr/>
        </p:nvSpPr>
        <p:spPr>
          <a:xfrm>
            <a:off x="4773525" y="4689538"/>
            <a:ext cx="1973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87256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03A11-55B1-8045-AC75-14C9B7D8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6873"/>
            <a:ext cx="10241280" cy="899922"/>
          </a:xfrm>
        </p:spPr>
        <p:txBody>
          <a:bodyPr>
            <a:normAutofit fontScale="90000"/>
          </a:bodyPr>
          <a:lstStyle/>
          <a:p>
            <a:r>
              <a:rPr lang="fr-FR" dirty="0"/>
              <a:t>baisse des entrées dans nos </a:t>
            </a:r>
            <a:r>
              <a:rPr lang="fr-FR" dirty="0" err="1"/>
              <a:t>cae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9FB61-60FF-341F-EA21-7B88EAFE2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3353"/>
            <a:ext cx="10241280" cy="4370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Constats de l’</a:t>
            </a:r>
            <a:r>
              <a:rPr lang="fr-FR" dirty="0" err="1"/>
              <a:t>Astrolab</a:t>
            </a:r>
            <a:r>
              <a:rPr lang="fr-FR" dirty="0"/>
              <a:t> qui a déposé une discussion dans l’AGORA :</a:t>
            </a:r>
          </a:p>
          <a:p>
            <a:pPr lvl="1"/>
            <a:r>
              <a:rPr lang="fr-FR" dirty="0"/>
              <a:t>Baisse des participations en Info Coll’</a:t>
            </a:r>
          </a:p>
          <a:p>
            <a:pPr lvl="1"/>
            <a:r>
              <a:rPr lang="fr-FR" dirty="0"/>
              <a:t>Baisse de transformation de ces participations en CAPE</a:t>
            </a:r>
          </a:p>
          <a:p>
            <a:pPr lvl="1"/>
            <a:r>
              <a:rPr lang="fr-FR" dirty="0"/>
              <a:t>Augmentation des sorties</a:t>
            </a:r>
          </a:p>
          <a:p>
            <a:pPr marL="457200" lvl="1" indent="0">
              <a:buNone/>
            </a:pPr>
            <a:r>
              <a:rPr lang="fr-FR" dirty="0">
                <a:hlinkClick r:id="rId2"/>
              </a:rPr>
              <a:t>https://www.astrolabe.coop/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Que les </a:t>
            </a:r>
            <a:r>
              <a:rPr lang="fr-FR" b="1" dirty="0"/>
              <a:t>25 CAE présentes en atelier (s/90) </a:t>
            </a:r>
            <a:r>
              <a:rPr lang="fr-FR" dirty="0"/>
              <a:t>échangent sur :</a:t>
            </a:r>
          </a:p>
          <a:p>
            <a:pPr marL="457200" lvl="1" indent="0">
              <a:buNone/>
            </a:pPr>
            <a:r>
              <a:rPr lang="fr-FR" dirty="0"/>
              <a:t>- Leurs contextes =&gt; toutes concernées sauf Cabestan : </a:t>
            </a:r>
            <a:r>
              <a:rPr lang="fr-FR" dirty="0">
                <a:hlinkClick r:id="rId3"/>
              </a:rPr>
              <a:t>https://www.cabestan.fr/</a:t>
            </a:r>
            <a:r>
              <a:rPr lang="fr-FR" dirty="0"/>
              <a:t> </a:t>
            </a:r>
          </a:p>
          <a:p>
            <a:pPr marL="457200" lvl="1" indent="0">
              <a:buNone/>
            </a:pPr>
            <a:r>
              <a:rPr lang="fr-FR" dirty="0"/>
              <a:t>- Les pistes pour rebooster les entrées de porteurs de projets ?</a:t>
            </a:r>
          </a:p>
          <a:p>
            <a:pPr marL="457200" lvl="1" indent="0">
              <a:buNone/>
            </a:pPr>
            <a:r>
              <a:rPr lang="fr-FR" dirty="0"/>
              <a:t>- Comment aller au-delà de cet atelier ?</a:t>
            </a:r>
          </a:p>
        </p:txBody>
      </p:sp>
    </p:spTree>
    <p:extLst>
      <p:ext uri="{BB962C8B-B14F-4D97-AF65-F5344CB8AC3E}">
        <p14:creationId xmlns:p14="http://schemas.microsoft.com/office/powerpoint/2010/main" val="222227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03A11-55B1-8045-AC75-14C9B7D8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1228"/>
            <a:ext cx="10241280" cy="899922"/>
          </a:xfrm>
        </p:spPr>
        <p:txBody>
          <a:bodyPr>
            <a:normAutofit fontScale="90000"/>
          </a:bodyPr>
          <a:lstStyle/>
          <a:p>
            <a:r>
              <a:rPr lang="fr-FR" dirty="0"/>
              <a:t>baisse des entrées dans nos </a:t>
            </a:r>
            <a:r>
              <a:rPr lang="fr-FR" dirty="0" err="1"/>
              <a:t>cae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9FB61-60FF-341F-EA21-7B88EAFE2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6835"/>
            <a:ext cx="10241280" cy="46247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>Comment expliquer ces constats ?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Contexte redevenu favorable pour le salariat classique</a:t>
            </a:r>
          </a:p>
          <a:p>
            <a:pPr lvl="1"/>
            <a:r>
              <a:rPr lang="fr-FR" dirty="0"/>
              <a:t>Rapport au travail qui change à nouveau </a:t>
            </a:r>
          </a:p>
          <a:p>
            <a:pPr lvl="1"/>
            <a:r>
              <a:rPr lang="fr-FR" dirty="0"/>
              <a:t>Coût de la contribution coopérative</a:t>
            </a:r>
          </a:p>
          <a:p>
            <a:pPr lvl="1"/>
            <a:r>
              <a:rPr lang="fr-FR" dirty="0"/>
              <a:t>TVA</a:t>
            </a:r>
          </a:p>
          <a:p>
            <a:pPr lvl="1"/>
            <a:r>
              <a:rPr lang="fr-FR" dirty="0"/>
              <a:t>Inflation et besoin de revenu immédiat et non plus différé</a:t>
            </a:r>
          </a:p>
          <a:p>
            <a:pPr lvl="1"/>
            <a:r>
              <a:rPr lang="fr-FR" dirty="0"/>
              <a:t>Décret qui modernise la micro-entreprise</a:t>
            </a:r>
          </a:p>
          <a:p>
            <a:pPr lvl="1"/>
            <a:r>
              <a:rPr lang="fr-FR" dirty="0"/>
              <a:t>Montée de l’individualisme depuis le COVID (Moi et Mes €)</a:t>
            </a:r>
          </a:p>
          <a:p>
            <a:pPr lvl="1"/>
            <a:r>
              <a:rPr lang="fr-FR" dirty="0"/>
              <a:t>La cotisation retraite, un argument qui ne prend plus avec les jeunes</a:t>
            </a:r>
          </a:p>
          <a:p>
            <a:pPr lvl="1"/>
            <a:r>
              <a:rPr lang="fr-FR" dirty="0"/>
              <a:t>Projets trop immatures ou temps de chômage trop courts pour les réaliser – Entreprendre par défaut plus que par envie !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514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03A11-55B1-8045-AC75-14C9B7D8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1228"/>
            <a:ext cx="10241280" cy="899922"/>
          </a:xfrm>
        </p:spPr>
        <p:txBody>
          <a:bodyPr>
            <a:normAutofit fontScale="90000"/>
          </a:bodyPr>
          <a:lstStyle/>
          <a:p>
            <a:r>
              <a:rPr lang="fr-FR" dirty="0"/>
              <a:t>baisse des entrées dans nos </a:t>
            </a:r>
            <a:r>
              <a:rPr lang="fr-FR" dirty="0" err="1"/>
              <a:t>cae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9FB61-60FF-341F-EA21-7B88EAFE2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6835"/>
            <a:ext cx="10241280" cy="4624781"/>
          </a:xfrm>
        </p:spPr>
        <p:txBody>
          <a:bodyPr/>
          <a:lstStyle/>
          <a:p>
            <a:r>
              <a:rPr lang="fr-FR" b="1" dirty="0"/>
              <a:t>Comment expliquer ces constats ? </a:t>
            </a:r>
            <a:r>
              <a:rPr lang="fr-FR" dirty="0"/>
              <a:t>- suite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Les personnes osent moins </a:t>
            </a:r>
          </a:p>
          <a:p>
            <a:pPr lvl="1"/>
            <a:r>
              <a:rPr lang="fr-FR" dirty="0"/>
              <a:t>Baisse générale de l’entrepreneuriat dans les chiffres français</a:t>
            </a:r>
          </a:p>
          <a:p>
            <a:pPr lvl="1"/>
            <a:r>
              <a:rPr lang="fr-FR" dirty="0"/>
              <a:t>Baisse de la cooptation coopérative</a:t>
            </a:r>
          </a:p>
          <a:p>
            <a:pPr lvl="1"/>
            <a:r>
              <a:rPr lang="fr-FR" dirty="0"/>
              <a:t>Baisse des relations avec les prescripteurs historiques</a:t>
            </a:r>
          </a:p>
          <a:p>
            <a:pPr lvl="1"/>
            <a:r>
              <a:rPr lang="fr-FR" dirty="0"/>
              <a:t>Méconnaissance – toujours et encore – des CAE</a:t>
            </a:r>
          </a:p>
          <a:p>
            <a:pPr lvl="1"/>
            <a:r>
              <a:rPr lang="fr-FR" dirty="0"/>
              <a:t>Concurrents nouveaux sur le marché</a:t>
            </a:r>
          </a:p>
          <a:p>
            <a:pPr lvl="1"/>
            <a:r>
              <a:rPr lang="fr-FR" dirty="0"/>
              <a:t>Saturation de certains métiers qui pose soucis à des CAE thématiques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026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9FB61-60FF-341F-EA21-7B88EAFE2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48" y="231494"/>
            <a:ext cx="11418427" cy="60535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b="1" dirty="0"/>
              <a:t>Des pistes de solutions collectives ? </a:t>
            </a:r>
            <a:r>
              <a:rPr lang="fr-FR" dirty="0"/>
              <a:t>(Boule de neige)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  <a:p>
            <a:pPr lvl="1">
              <a:lnSpc>
                <a:spcPct val="100000"/>
              </a:lnSpc>
            </a:pPr>
            <a:r>
              <a:rPr lang="fr-FR" dirty="0"/>
              <a:t>Revisiter nos communications : vers de la com stratégique avec aide de la Fédération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Modifier nos présentations en informations collectives :</a:t>
            </a:r>
          </a:p>
          <a:p>
            <a:pPr lvl="2">
              <a:lnSpc>
                <a:spcPct val="100000"/>
              </a:lnSpc>
            </a:pPr>
            <a:r>
              <a:rPr lang="fr-FR" dirty="0"/>
              <a:t>En valorisant nos différences avec les autres statuts pour entreprendre </a:t>
            </a:r>
          </a:p>
          <a:p>
            <a:pPr lvl="2">
              <a:lnSpc>
                <a:spcPct val="100000"/>
              </a:lnSpc>
            </a:pPr>
            <a:r>
              <a:rPr lang="fr-FR" dirty="0"/>
              <a:t>Une info coll orientée selon les publics </a:t>
            </a:r>
          </a:p>
          <a:p>
            <a:pPr lvl="3">
              <a:lnSpc>
                <a:spcPct val="100000"/>
              </a:lnSpc>
            </a:pPr>
            <a:r>
              <a:rPr lang="fr-FR" dirty="0"/>
              <a:t>Une info coll orientée « J’entreprends déjà et je souhaite rejoindre un collectif »</a:t>
            </a:r>
          </a:p>
          <a:p>
            <a:pPr lvl="3">
              <a:lnSpc>
                <a:spcPct val="100000"/>
              </a:lnSpc>
            </a:pPr>
            <a:r>
              <a:rPr lang="fr-FR" dirty="0"/>
              <a:t>Une info coll orientée pour les prescripteurs …</a:t>
            </a:r>
          </a:p>
          <a:p>
            <a:pPr lvl="1"/>
            <a:r>
              <a:rPr lang="fr-FR" dirty="0"/>
              <a:t>Avoir une approche plus marketing de nos coopératives (créer de la valeur)</a:t>
            </a:r>
          </a:p>
          <a:p>
            <a:pPr lvl="1"/>
            <a:r>
              <a:rPr lang="fr-FR" dirty="0"/>
              <a:t>Ne plus parler de CAE mais de Coopératives d’entrepreneurs-salariés</a:t>
            </a:r>
          </a:p>
          <a:p>
            <a:pPr lvl="1"/>
            <a:r>
              <a:rPr lang="fr-FR" dirty="0"/>
              <a:t>Développer les ambassadeurs de nos coop’, dans nos coop’ !</a:t>
            </a:r>
          </a:p>
          <a:p>
            <a:pPr lvl="2"/>
            <a:r>
              <a:rPr lang="fr-FR" dirty="0"/>
              <a:t>En attente du partage de Coop’/Coop+1 initié par </a:t>
            </a:r>
            <a:r>
              <a:rPr lang="fr-FR" dirty="0" err="1"/>
              <a:t>Coopaname</a:t>
            </a:r>
            <a:r>
              <a:rPr lang="fr-FR" dirty="0"/>
              <a:t> – 8 actions clés pour devenir un ambassadeur de sa coop’ (avec Emilie)</a:t>
            </a:r>
          </a:p>
          <a:p>
            <a:pPr lvl="1"/>
            <a:r>
              <a:rPr lang="fr-FR" dirty="0"/>
              <a:t>Mieux cibler les prescripteurs de nos Coop’</a:t>
            </a:r>
          </a:p>
          <a:p>
            <a:pPr lvl="1"/>
            <a:r>
              <a:rPr lang="fr-FR" dirty="0"/>
              <a:t>Mieux cibler les coopérateurs : prestations intellectuelles pour équilibrer les petites activités, et personnes en quête d’un statut différent pour Entreprendre Autrement !</a:t>
            </a:r>
          </a:p>
          <a:p>
            <a:pPr lvl="2"/>
            <a:endParaRPr lang="fr-FR" dirty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017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9FB61-60FF-341F-EA21-7B88EAFE2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92" y="243069"/>
            <a:ext cx="11759879" cy="6053558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0000"/>
              </a:lnSpc>
            </a:pPr>
            <a:r>
              <a:rPr lang="fr-FR" dirty="0"/>
              <a:t>Réaliser des </a:t>
            </a:r>
            <a:r>
              <a:rPr lang="fr-FR" dirty="0" err="1"/>
              <a:t>Flashcoop</a:t>
            </a:r>
            <a:r>
              <a:rPr lang="fr-FR" dirty="0"/>
              <a:t> dans les territoires pour donner à vivre la coop’ en temps court et attirer de nouveaux profils ! Romane de chez </a:t>
            </a:r>
            <a:r>
              <a:rPr lang="fr-FR" dirty="0" err="1"/>
              <a:t>Artcoop</a:t>
            </a:r>
            <a:r>
              <a:rPr lang="fr-FR" dirty="0"/>
              <a:t>’ en a monté plusieurs : </a:t>
            </a:r>
            <a:r>
              <a:rPr lang="fr-FR" dirty="0">
                <a:hlinkClick r:id="rId2"/>
              </a:rPr>
              <a:t>https://arcoop.fr/</a:t>
            </a:r>
            <a:r>
              <a:rPr lang="fr-FR" dirty="0"/>
              <a:t> 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Travailler nos référencements numériques : être visibles dans les plateformes de Pôle Emploi et d’autres acteurs, échanger avec URSSAF sur le fait de valoriser notre statut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Valoriser le coût d’accompagnement dans nos communications. </a:t>
            </a:r>
          </a:p>
          <a:p>
            <a:pPr lvl="2">
              <a:lnSpc>
                <a:spcPct val="100000"/>
              </a:lnSpc>
            </a:pPr>
            <a:r>
              <a:rPr lang="fr-FR" dirty="0"/>
              <a:t>Ex : pour une contribution moyenne de ….. €, vous avez accès à : ….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Déployer une campagne </a:t>
            </a:r>
            <a:r>
              <a:rPr lang="fr-FR" dirty="0" err="1"/>
              <a:t>Pod</a:t>
            </a:r>
            <a:r>
              <a:rPr lang="fr-FR" dirty="0"/>
              <a:t> Cast’ de récits d’entrepreneurs, de parcours, de métiers qui s’épanouissent et se développent en coopérative + passage en radios</a:t>
            </a:r>
          </a:p>
          <a:p>
            <a:pPr lvl="2">
              <a:lnSpc>
                <a:spcPct val="100000"/>
              </a:lnSpc>
            </a:pPr>
            <a:r>
              <a:rPr lang="fr-FR" dirty="0"/>
              <a:t>Voir avec la CGSCOP pour la financer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Communiquer sur le modèle CAE à plusieurs sur un même territoire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Mutualiser des chargés de développement entre CAE, pour pousser les portes !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1 agence de communication au sein de la Fédération ?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Des évènements à organiser sur l’entrepreneuriat (plus que sur l’ESS) et amener en conclusion la solution possible de la coop’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Des services facturés à proposer aux micro-entrepreneurs 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Que les </a:t>
            </a:r>
            <a:r>
              <a:rPr lang="fr-FR" dirty="0" err="1"/>
              <a:t>Cae</a:t>
            </a:r>
            <a:r>
              <a:rPr lang="fr-FR" dirty="0"/>
              <a:t> qui ont bloqué leurs entrées renvoient vers celles qui peuvent accueillir les débuts de parcours (sortir de la logique des territoires)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fr-FR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fr-FR" dirty="0"/>
              <a:t>=&gt; </a:t>
            </a:r>
            <a:r>
              <a:rPr lang="fr-FR" b="1" dirty="0"/>
              <a:t>prochain pas : </a:t>
            </a:r>
            <a:r>
              <a:rPr lang="fr-FR" b="1" dirty="0" err="1"/>
              <a:t>cf</a:t>
            </a:r>
            <a:r>
              <a:rPr lang="fr-FR" b="1" dirty="0"/>
              <a:t> Agora et monter un groupe de travail sur le sujet !</a:t>
            </a:r>
          </a:p>
          <a:p>
            <a:pPr lvl="1">
              <a:lnSpc>
                <a:spcPct val="100000"/>
              </a:lnSpc>
            </a:pPr>
            <a:endParaRPr lang="fr-FR" dirty="0"/>
          </a:p>
          <a:p>
            <a:pPr lvl="1">
              <a:lnSpc>
                <a:spcPct val="100000"/>
              </a:lnSpc>
            </a:pPr>
            <a:endParaRPr lang="fr-FR" dirty="0"/>
          </a:p>
          <a:p>
            <a:pPr lvl="1">
              <a:lnSpc>
                <a:spcPct val="100000"/>
              </a:lnSpc>
            </a:pPr>
            <a:endParaRPr lang="fr-FR" dirty="0"/>
          </a:p>
          <a:p>
            <a:pPr marL="914400" lvl="2" indent="0">
              <a:buNone/>
            </a:pPr>
            <a:endParaRPr lang="fr-FR" dirty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785729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Microsoft Office PowerPoint</Application>
  <PresentationFormat>Grand écran</PresentationFormat>
  <Paragraphs>70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Avenir Next LT Pro</vt:lpstr>
      <vt:lpstr>GradientRiseVTI</vt:lpstr>
      <vt:lpstr>Présentation PowerPoint</vt:lpstr>
      <vt:lpstr>baisse des entrées dans nos cae</vt:lpstr>
      <vt:lpstr>baisse des entrées dans nos cae</vt:lpstr>
      <vt:lpstr>baisse des entrées dans nos cae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ODYSSEE CREATION</dc:creator>
  <cp:lastModifiedBy>ODYSSEE CREATION</cp:lastModifiedBy>
  <cp:revision>9</cp:revision>
  <dcterms:created xsi:type="dcterms:W3CDTF">2023-10-13T10:10:51Z</dcterms:created>
  <dcterms:modified xsi:type="dcterms:W3CDTF">2023-10-20T09:39:11Z</dcterms:modified>
</cp:coreProperties>
</file>